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322" r:id="rId10"/>
    <p:sldId id="300" r:id="rId11"/>
    <p:sldId id="287" r:id="rId12"/>
    <p:sldId id="305" r:id="rId13"/>
    <p:sldId id="288" r:id="rId14"/>
    <p:sldId id="289" r:id="rId15"/>
    <p:sldId id="290" r:id="rId16"/>
    <p:sldId id="291" r:id="rId17"/>
    <p:sldId id="292" r:id="rId18"/>
    <p:sldId id="293" r:id="rId19"/>
    <p:sldId id="295" r:id="rId20"/>
    <p:sldId id="306" r:id="rId21"/>
    <p:sldId id="296" r:id="rId22"/>
    <p:sldId id="316" r:id="rId23"/>
    <p:sldId id="323" r:id="rId24"/>
    <p:sldId id="297" r:id="rId25"/>
    <p:sldId id="298" r:id="rId26"/>
    <p:sldId id="309" r:id="rId27"/>
    <p:sldId id="310" r:id="rId28"/>
    <p:sldId id="311" r:id="rId29"/>
    <p:sldId id="312" r:id="rId30"/>
    <p:sldId id="313" r:id="rId31"/>
    <p:sldId id="314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4" autoAdjust="0"/>
    <p:restoredTop sz="94685" autoAdjust="0"/>
  </p:normalViewPr>
  <p:slideViewPr>
    <p:cSldViewPr>
      <p:cViewPr varScale="1">
        <p:scale>
          <a:sx n="87" d="100"/>
          <a:sy n="87" d="100"/>
        </p:scale>
        <p:origin x="90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B60B7-542A-403F-A8B2-C0123543DA5A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5912-9A15-4DFB-853F-4907FBC4C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98172-D1B0-4949-804A-DB4EBB20547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" y="95568"/>
            <a:ext cx="66294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3348"/>
            <a:ext cx="1028700" cy="68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003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C5B71-F004-45EC-B422-50583B6365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3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48735-2DDC-4205-941A-6401DA8815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9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0B5B7-F15C-4210-9E96-2DC0D52385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1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9918E-82C4-46EE-AFFE-35F2931C3B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4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7F128-AB87-40D3-91F5-E8D2D49112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1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A746E-5D8E-46A4-95D4-E817B93FE6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7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006E1-3323-4F0D-99E1-AB16C4E0CE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5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AF161-6D8C-436B-8B66-C520E250A5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3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16F90-5C92-432B-9D06-E454A2C00A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4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65C83-5359-4E39-9921-2C8A9F3FE8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4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7F9F28-9B7C-4D4F-9A38-71431083EC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696200" cy="1295400"/>
          </a:xfrm>
        </p:spPr>
        <p:txBody>
          <a:bodyPr/>
          <a:lstStyle/>
          <a:p>
            <a:r>
              <a:rPr lang="en-US" sz="6600" dirty="0" smtClean="0">
                <a:latin typeface="Arial Rounded MT Bold" pitchFamily="34" charset="0"/>
              </a:rPr>
              <a:t>5.2 Microsoft Excel</a:t>
            </a:r>
            <a:endParaRPr lang="en-US" sz="6600" dirty="0">
              <a:latin typeface="Arial Rounded MT Bold" pitchFamily="34" charset="0"/>
            </a:endParaRPr>
          </a:p>
        </p:txBody>
      </p:sp>
      <p:pic>
        <p:nvPicPr>
          <p:cNvPr id="2" name="Picture 1" title="Microsoft Excel Ic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93" y="3259393"/>
            <a:ext cx="3751007" cy="3751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4800" y="1752600"/>
            <a:ext cx="8610600" cy="4924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area </a:t>
            </a:r>
            <a:r>
              <a:rPr lang="en-US" sz="3600" dirty="0" smtClean="0"/>
              <a:t>outlined in red is </a:t>
            </a:r>
            <a:r>
              <a:rPr lang="en-US" sz="3600" dirty="0"/>
              <a:t>called </a:t>
            </a:r>
            <a:r>
              <a:rPr lang="en-US" sz="3600" dirty="0" smtClean="0"/>
              <a:t>the</a:t>
            </a:r>
          </a:p>
          <a:p>
            <a:r>
              <a:rPr lang="en-US" sz="3600" dirty="0" smtClean="0"/>
              <a:t>title </a:t>
            </a:r>
            <a:r>
              <a:rPr lang="en-US" sz="3600" dirty="0"/>
              <a:t>bar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r>
              <a:rPr lang="en-US" sz="3600" dirty="0"/>
              <a:t>It displays the names of the </a:t>
            </a:r>
            <a:r>
              <a:rPr lang="en-US" sz="3600" dirty="0" smtClean="0"/>
              <a:t>open program </a:t>
            </a:r>
            <a:r>
              <a:rPr lang="en-US" sz="3600" dirty="0"/>
              <a:t>(in this case Microsoft </a:t>
            </a:r>
            <a:r>
              <a:rPr lang="en-US" sz="3600" dirty="0" smtClean="0"/>
              <a:t> Excel)</a:t>
            </a:r>
            <a:endParaRPr lang="en-US" sz="3600" dirty="0"/>
          </a:p>
          <a:p>
            <a:r>
              <a:rPr lang="en-US" sz="3600" dirty="0"/>
              <a:t>and the name of the current file.</a:t>
            </a:r>
          </a:p>
          <a:p>
            <a:endParaRPr lang="en-US" sz="2400" dirty="0" smtClean="0"/>
          </a:p>
          <a:p>
            <a:endParaRPr lang="en-US" dirty="0"/>
          </a:p>
          <a:p>
            <a:pPr algn="r"/>
            <a:endParaRPr lang="en-US" sz="2800" dirty="0"/>
          </a:p>
        </p:txBody>
      </p:sp>
      <p:sp>
        <p:nvSpPr>
          <p:cNvPr id="3" name="Rectangle 2" title="Title Bar"/>
          <p:cNvSpPr/>
          <p:nvPr/>
        </p:nvSpPr>
        <p:spPr>
          <a:xfrm>
            <a:off x="990600" y="0"/>
            <a:ext cx="72390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Title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7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Window Control Butt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19100" y="1752600"/>
            <a:ext cx="8496300" cy="4708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800" dirty="0" smtClean="0"/>
          </a:p>
          <a:p>
            <a:r>
              <a:rPr lang="en-US" sz="3600" dirty="0" smtClean="0"/>
              <a:t>The area outlined in red contains the </a:t>
            </a:r>
            <a:r>
              <a:rPr lang="en-US" sz="3600" dirty="0"/>
              <a:t>minimize, maximize/restore and close buttons for the program window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2400" dirty="0" smtClean="0"/>
          </a:p>
          <a:p>
            <a:pPr algn="r"/>
            <a:endParaRPr lang="en-US" sz="2800" dirty="0" smtClean="0"/>
          </a:p>
        </p:txBody>
      </p:sp>
      <p:pic>
        <p:nvPicPr>
          <p:cNvPr id="11" name="Picture 5" descr="program butt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267200"/>
            <a:ext cx="342900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 title="Window Control Buttons"/>
          <p:cNvSpPr/>
          <p:nvPr/>
        </p:nvSpPr>
        <p:spPr>
          <a:xfrm>
            <a:off x="8305800" y="0"/>
            <a:ext cx="8382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 title="Window Control Buttons"/>
          <p:cNvSpPr/>
          <p:nvPr/>
        </p:nvSpPr>
        <p:spPr>
          <a:xfrm>
            <a:off x="4067734" y="4267200"/>
            <a:ext cx="2218765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Window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7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19100" y="1752600"/>
            <a:ext cx="8496300" cy="47243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These three buttons are on almost every window that opens in a Windows based platform.</a:t>
            </a:r>
          </a:p>
          <a:p>
            <a:r>
              <a:rPr lang="en-US" sz="3600" dirty="0" smtClean="0"/>
              <a:t>They are on Mac windows as well, but they are circles instead of squares.</a:t>
            </a:r>
          </a:p>
          <a:p>
            <a:endParaRPr lang="en-US" sz="1100" dirty="0" smtClean="0"/>
          </a:p>
          <a:p>
            <a:endParaRPr lang="en-US" sz="2400" dirty="0" smtClean="0"/>
          </a:p>
          <a:p>
            <a:endParaRPr lang="en-US" sz="3200" dirty="0"/>
          </a:p>
          <a:p>
            <a:pPr algn="r"/>
            <a:endParaRPr lang="en-US" dirty="0" smtClean="0"/>
          </a:p>
        </p:txBody>
      </p:sp>
      <p:pic>
        <p:nvPicPr>
          <p:cNvPr id="11" name="Picture 5" descr="program butt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053013"/>
            <a:ext cx="342900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 title="Window Control Buttons"/>
          <p:cNvSpPr/>
          <p:nvPr/>
        </p:nvSpPr>
        <p:spPr>
          <a:xfrm>
            <a:off x="8305800" y="0"/>
            <a:ext cx="8382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 title="Window Control Buttons"/>
          <p:cNvSpPr/>
          <p:nvPr/>
        </p:nvSpPr>
        <p:spPr>
          <a:xfrm>
            <a:off x="3801035" y="5056642"/>
            <a:ext cx="2218765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Window Control Buttons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9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8686800" cy="46782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When </a:t>
            </a:r>
            <a:r>
              <a:rPr lang="en-US" sz="3600" dirty="0"/>
              <a:t>you click the </a:t>
            </a:r>
            <a:r>
              <a:rPr lang="en-US" sz="3600" dirty="0">
                <a:solidFill>
                  <a:srgbClr val="FF0000"/>
                </a:solidFill>
              </a:rPr>
              <a:t>minimize</a:t>
            </a:r>
            <a:r>
              <a:rPr lang="en-US" sz="3600" dirty="0"/>
              <a:t> button the program becomes a button on the Windows taskbar located at the bottom of the screen.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1200" dirty="0"/>
          </a:p>
          <a:p>
            <a:endParaRPr lang="en-US" sz="1000" dirty="0" smtClean="0"/>
          </a:p>
          <a:p>
            <a:pPr algn="r"/>
            <a:endParaRPr lang="en-US" sz="2400" dirty="0" smtClean="0"/>
          </a:p>
        </p:txBody>
      </p:sp>
      <p:pic>
        <p:nvPicPr>
          <p:cNvPr id="83973" name="Picture 5" descr="program butt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186" y="4367212"/>
            <a:ext cx="3886200" cy="8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 title="Minimize Button"/>
          <p:cNvSpPr/>
          <p:nvPr/>
        </p:nvSpPr>
        <p:spPr>
          <a:xfrm>
            <a:off x="8610600" y="0"/>
            <a:ext cx="3048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 title="Minimize Button"/>
          <p:cNvSpPr/>
          <p:nvPr/>
        </p:nvSpPr>
        <p:spPr>
          <a:xfrm>
            <a:off x="4114800" y="4466122"/>
            <a:ext cx="762000" cy="6392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Minimize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0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8686800" cy="4708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You </a:t>
            </a:r>
            <a:r>
              <a:rPr lang="en-US" sz="3600" dirty="0"/>
              <a:t>can restore the document to its original shape and size by </a:t>
            </a:r>
            <a:r>
              <a:rPr lang="en-US" sz="3600" dirty="0" smtClean="0"/>
              <a:t>either:</a:t>
            </a:r>
            <a:endParaRPr lang="en-US" sz="3600" dirty="0"/>
          </a:p>
          <a:p>
            <a:r>
              <a:rPr lang="en-US" sz="3600" dirty="0"/>
              <a:t>Clicking on the button </a:t>
            </a:r>
            <a:r>
              <a:rPr lang="en-US" sz="3600" dirty="0" smtClean="0"/>
              <a:t>on the task bar one time to restore it to active mode,</a:t>
            </a:r>
          </a:p>
          <a:p>
            <a:endParaRPr lang="en-US" sz="3600" dirty="0"/>
          </a:p>
          <a:p>
            <a:endParaRPr lang="en-US" sz="3600" dirty="0" smtClean="0"/>
          </a:p>
          <a:p>
            <a:endParaRPr lang="en-US" dirty="0"/>
          </a:p>
          <a:p>
            <a:endParaRPr lang="en-US" sz="2800" dirty="0" smtClean="0"/>
          </a:p>
        </p:txBody>
      </p:sp>
      <p:pic>
        <p:nvPicPr>
          <p:cNvPr id="3" name="Picture 2" title="Task Ba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4659796"/>
            <a:ext cx="8172450" cy="762000"/>
          </a:xfrm>
          <a:prstGeom prst="rect">
            <a:avLst/>
          </a:prstGeom>
        </p:spPr>
      </p:pic>
      <p:sp>
        <p:nvSpPr>
          <p:cNvPr id="5" name="Rectangle 4" title="Excel Icon"/>
          <p:cNvSpPr/>
          <p:nvPr/>
        </p:nvSpPr>
        <p:spPr>
          <a:xfrm>
            <a:off x="6400800" y="4648200"/>
            <a:ext cx="9144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r>
              <a:rPr lang="en-US" baseline="0" dirty="0" smtClean="0"/>
              <a:t>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8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8534400" cy="48013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1600" dirty="0" smtClean="0"/>
          </a:p>
          <a:p>
            <a:r>
              <a:rPr lang="en-US" sz="3600" dirty="0" smtClean="0"/>
              <a:t>If you have multiple files from the same program open you will need to select the one you want to restore to active mode.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2400" dirty="0"/>
          </a:p>
          <a:p>
            <a:endParaRPr lang="en-US" sz="3200" dirty="0"/>
          </a:p>
          <a:p>
            <a:pPr algn="r"/>
            <a:endParaRPr lang="en-US" sz="1400" dirty="0" smtClean="0"/>
          </a:p>
        </p:txBody>
      </p:sp>
      <p:pic>
        <p:nvPicPr>
          <p:cNvPr id="3" name="Picture 2" title="Miltiple Files Op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733800"/>
            <a:ext cx="7934068" cy="2552700"/>
          </a:xfrm>
          <a:prstGeom prst="rect">
            <a:avLst/>
          </a:prstGeom>
        </p:spPr>
      </p:pic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Multiple</a:t>
            </a:r>
            <a:r>
              <a:rPr lang="en-US" baseline="0" dirty="0" smtClean="0"/>
              <a:t> 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3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28600" y="1752600"/>
            <a:ext cx="8763000" cy="4708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1200" dirty="0" smtClean="0"/>
          </a:p>
          <a:p>
            <a:r>
              <a:rPr lang="en-US" sz="3600" dirty="0" smtClean="0"/>
              <a:t>When </a:t>
            </a:r>
            <a:r>
              <a:rPr lang="en-US" sz="3600" dirty="0"/>
              <a:t>you click the </a:t>
            </a:r>
            <a:r>
              <a:rPr lang="en-US" sz="3600" dirty="0">
                <a:solidFill>
                  <a:srgbClr val="FF0000"/>
                </a:solidFill>
              </a:rPr>
              <a:t>maximize / restore</a:t>
            </a:r>
            <a:r>
              <a:rPr lang="en-US" sz="3600" dirty="0"/>
              <a:t> button the program assumes the same shape and size it was before you minimized it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Or</a:t>
            </a:r>
          </a:p>
          <a:p>
            <a:r>
              <a:rPr lang="en-US" sz="3600" dirty="0" smtClean="0"/>
              <a:t>The program window will fill the screen.</a:t>
            </a:r>
            <a:endParaRPr lang="en-US" sz="3600" dirty="0"/>
          </a:p>
          <a:p>
            <a:endParaRPr lang="en-US" sz="2400" dirty="0"/>
          </a:p>
          <a:p>
            <a:endParaRPr lang="en-US" sz="2400" dirty="0"/>
          </a:p>
          <a:p>
            <a:pPr algn="r"/>
            <a:endParaRPr lang="en-US" sz="2400" dirty="0"/>
          </a:p>
        </p:txBody>
      </p:sp>
      <p:pic>
        <p:nvPicPr>
          <p:cNvPr id="6151" name="Picture 7" descr="program butt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21863"/>
            <a:ext cx="3886200" cy="8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 title="Restore Button"/>
          <p:cNvSpPr/>
          <p:nvPr/>
        </p:nvSpPr>
        <p:spPr>
          <a:xfrm>
            <a:off x="8839200" y="0"/>
            <a:ext cx="1524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 title="Restore Button"/>
          <p:cNvSpPr/>
          <p:nvPr/>
        </p:nvSpPr>
        <p:spPr>
          <a:xfrm>
            <a:off x="5334000" y="3770199"/>
            <a:ext cx="838200" cy="7256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Restore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2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04800" y="1676400"/>
            <a:ext cx="8629650" cy="48782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r>
              <a:rPr lang="en-US" sz="3600" dirty="0" smtClean="0"/>
              <a:t>When </a:t>
            </a:r>
            <a:r>
              <a:rPr lang="en-US" sz="3600" dirty="0"/>
              <a:t>you click the </a:t>
            </a:r>
            <a:r>
              <a:rPr lang="en-US" sz="3600" dirty="0">
                <a:solidFill>
                  <a:srgbClr val="FF0000"/>
                </a:solidFill>
              </a:rPr>
              <a:t>close</a:t>
            </a:r>
            <a:r>
              <a:rPr lang="en-US" sz="3600" dirty="0"/>
              <a:t> button the program will ask you if you want to save the changes if you have made any changes. Once you have responded to this question the program will close</a:t>
            </a:r>
            <a:r>
              <a:rPr lang="en-US" sz="3600" dirty="0" smtClean="0"/>
              <a:t>.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1000" dirty="0"/>
          </a:p>
          <a:p>
            <a:pPr algn="r"/>
            <a:endParaRPr lang="en-US" sz="2800" dirty="0" smtClean="0"/>
          </a:p>
        </p:txBody>
      </p:sp>
      <p:pic>
        <p:nvPicPr>
          <p:cNvPr id="11268" name="Picture 4" descr="program butt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48212"/>
            <a:ext cx="3886200" cy="8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 title="Close Button"/>
          <p:cNvSpPr/>
          <p:nvPr/>
        </p:nvSpPr>
        <p:spPr>
          <a:xfrm>
            <a:off x="8934450" y="0"/>
            <a:ext cx="20955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 title="Close Button"/>
          <p:cNvSpPr/>
          <p:nvPr/>
        </p:nvSpPr>
        <p:spPr>
          <a:xfrm>
            <a:off x="5708650" y="4773612"/>
            <a:ext cx="838200" cy="7479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7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28600" y="1752600"/>
            <a:ext cx="8686800" cy="47859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1200" dirty="0" smtClean="0"/>
          </a:p>
          <a:p>
            <a:r>
              <a:rPr lang="en-US" sz="3600" dirty="0" smtClean="0"/>
              <a:t>The area outlined in red is called the quick access toolbar.</a:t>
            </a:r>
          </a:p>
          <a:p>
            <a:endParaRPr lang="en-US" sz="1100" dirty="0"/>
          </a:p>
          <a:p>
            <a:r>
              <a:rPr lang="en-US" sz="3600" dirty="0"/>
              <a:t>It contains the </a:t>
            </a:r>
            <a:r>
              <a:rPr lang="en-US" sz="3600" dirty="0" smtClean="0"/>
              <a:t>most commonly used commands in Microsoft Word:</a:t>
            </a:r>
          </a:p>
          <a:p>
            <a:endParaRPr lang="en-US" sz="10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en-US" sz="3600" dirty="0" smtClean="0"/>
              <a:t>Save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3600" dirty="0" smtClean="0"/>
              <a:t>Undo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3600" dirty="0" smtClean="0"/>
              <a:t>Repeat</a:t>
            </a:r>
          </a:p>
          <a:p>
            <a:pPr lvl="2" algn="r"/>
            <a:endParaRPr lang="en-US" sz="1600" dirty="0" smtClean="0"/>
          </a:p>
        </p:txBody>
      </p:sp>
      <p:sp>
        <p:nvSpPr>
          <p:cNvPr id="5" name="Rectangle 4" title="Quick Access Toolbar"/>
          <p:cNvSpPr/>
          <p:nvPr/>
        </p:nvSpPr>
        <p:spPr>
          <a:xfrm>
            <a:off x="-27214" y="0"/>
            <a:ext cx="1094014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Quick Access Toolbar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61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Ribbon Interca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1000" y="1752600"/>
            <a:ext cx="8534400" cy="42165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3600" dirty="0" smtClean="0"/>
              <a:t>Microsoft Office 2007 &amp; 2010 use what is referred to as the “Ribbon” interface. The area outlined in red is the Ribbon.</a:t>
            </a:r>
          </a:p>
          <a:p>
            <a:endParaRPr lang="en-US" dirty="0"/>
          </a:p>
          <a:p>
            <a:r>
              <a:rPr lang="en-US" sz="3600" dirty="0" smtClean="0"/>
              <a:t>The ribbons we are going to go over today are the default ribbons.</a:t>
            </a:r>
          </a:p>
          <a:p>
            <a:endParaRPr lang="en-US" sz="2400" dirty="0"/>
          </a:p>
          <a:p>
            <a:pPr algn="r"/>
            <a:endParaRPr lang="en-US" sz="2800" dirty="0" smtClean="0"/>
          </a:p>
        </p:txBody>
      </p:sp>
      <p:sp>
        <p:nvSpPr>
          <p:cNvPr id="5" name="Rectangle 4" title="Ribbon Interface"/>
          <p:cNvSpPr/>
          <p:nvPr/>
        </p:nvSpPr>
        <p:spPr>
          <a:xfrm>
            <a:off x="0" y="381000"/>
            <a:ext cx="9144000" cy="9143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Ribbon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71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38400"/>
            <a:ext cx="8229600" cy="1752600"/>
          </a:xfrm>
        </p:spPr>
        <p:txBody>
          <a:bodyPr/>
          <a:lstStyle/>
          <a:p>
            <a:pPr algn="l"/>
            <a:r>
              <a:rPr lang="en-US" sz="3600" dirty="0" smtClean="0"/>
              <a:t>…</a:t>
            </a:r>
            <a:r>
              <a:rPr lang="en-US" sz="3600" dirty="0"/>
              <a:t>Microsoft Excel is the spreadsheet component of the Microsoft Office Suite</a:t>
            </a:r>
            <a:r>
              <a:rPr lang="en-US" sz="3600" dirty="0" smtClean="0"/>
              <a:t>.</a:t>
            </a:r>
          </a:p>
          <a:p>
            <a:pPr algn="l"/>
            <a:r>
              <a:rPr lang="en-US" sz="3600" dirty="0" smtClean="0"/>
              <a:t>It </a:t>
            </a:r>
            <a:r>
              <a:rPr lang="en-US" sz="3600" dirty="0"/>
              <a:t>is used primarily to enter, edit, format, sort, perform mathematical computations, save, retrieve </a:t>
            </a:r>
            <a:r>
              <a:rPr lang="en-US" sz="3600" dirty="0" smtClean="0"/>
              <a:t>and     </a:t>
            </a:r>
            <a:r>
              <a:rPr lang="en-US" sz="3600" dirty="0"/>
              <a:t>print numeric data.</a:t>
            </a:r>
            <a:endParaRPr lang="en-US" dirty="0"/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19599" y="304800"/>
            <a:ext cx="4744453" cy="2133600"/>
          </a:xfrm>
        </p:spPr>
        <p:txBody>
          <a:bodyPr/>
          <a:lstStyle/>
          <a:p>
            <a:r>
              <a:rPr lang="en-US" sz="6600" dirty="0" smtClean="0">
                <a:latin typeface="Arial Rounded MT Bold" pitchFamily="34" charset="0"/>
              </a:rPr>
              <a:t>Microsoft</a:t>
            </a:r>
            <a:br>
              <a:rPr lang="en-US" sz="6600" dirty="0" smtClean="0">
                <a:latin typeface="Arial Rounded MT Bold" pitchFamily="34" charset="0"/>
              </a:rPr>
            </a:br>
            <a:r>
              <a:rPr lang="en-US" sz="6600" dirty="0" smtClean="0">
                <a:latin typeface="Arial Rounded MT Bold" pitchFamily="34" charset="0"/>
              </a:rPr>
              <a:t>Excel…</a:t>
            </a:r>
            <a:endParaRPr lang="en-US" sz="6600" dirty="0">
              <a:latin typeface="Arial Rounded MT Bold" pitchFamily="34" charset="0"/>
            </a:endParaRPr>
          </a:p>
        </p:txBody>
      </p:sp>
      <p:pic>
        <p:nvPicPr>
          <p:cNvPr id="6" name="Picture 5" title="Microsoft Excel Ic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410200"/>
            <a:ext cx="1447800" cy="1447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3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4800" y="1752600"/>
            <a:ext cx="8610600" cy="4708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sz="3600" dirty="0" smtClean="0"/>
              <a:t>You </a:t>
            </a:r>
            <a:r>
              <a:rPr lang="en-US" sz="3600" dirty="0"/>
              <a:t>may customize the ribbon </a:t>
            </a:r>
            <a:r>
              <a:rPr lang="en-US" sz="3600" dirty="0" smtClean="0"/>
              <a:t>and or a group on the ribbon on your </a:t>
            </a:r>
            <a:r>
              <a:rPr lang="en-US" sz="3600" dirty="0"/>
              <a:t>personal computer to have only the features you want to use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In order to do this all you have to do is right mouse click on the ribbon or the group you want to customize.</a:t>
            </a:r>
            <a:endParaRPr lang="en-US" sz="2400" dirty="0"/>
          </a:p>
          <a:p>
            <a:pPr algn="r"/>
            <a:endParaRPr lang="en-US" sz="2800" dirty="0" smtClean="0"/>
          </a:p>
        </p:txBody>
      </p: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Ribbon 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08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Tabs Menu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" y="1752600"/>
            <a:ext cx="8686800" cy="46782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/>
              <a:t>w</a:t>
            </a:r>
            <a:r>
              <a:rPr lang="en-US" sz="3600" dirty="0" smtClean="0"/>
              <a:t>ords File, Home, Insert, etc… outlined in red are referred to as tabs. Each Tab has several Groups attached to it.</a:t>
            </a:r>
          </a:p>
          <a:p>
            <a:endParaRPr lang="en-US" sz="2400" dirty="0"/>
          </a:p>
          <a:p>
            <a:endParaRPr lang="en-US" dirty="0" smtClean="0"/>
          </a:p>
          <a:p>
            <a:endParaRPr lang="en-US" sz="2400" dirty="0"/>
          </a:p>
          <a:p>
            <a:endParaRPr lang="en-US" sz="2400" dirty="0"/>
          </a:p>
          <a:p>
            <a:pPr algn="r"/>
            <a:endParaRPr lang="en-US" sz="2800" dirty="0"/>
          </a:p>
        </p:txBody>
      </p:sp>
      <p:sp>
        <p:nvSpPr>
          <p:cNvPr id="7" name="Rectangle 6" title="Tabs Menu"/>
          <p:cNvSpPr/>
          <p:nvPr/>
        </p:nvSpPr>
        <p:spPr>
          <a:xfrm>
            <a:off x="10886" y="228600"/>
            <a:ext cx="4561114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Tab 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5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Workshe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" y="1463219"/>
            <a:ext cx="8610600" cy="50167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dirty="0" smtClean="0"/>
              <a:t>The area outlined in red is referred to as the worksheet and most of its components remain the same regardless of which tab you are currently using.</a:t>
            </a:r>
          </a:p>
          <a:p>
            <a:endParaRPr lang="en-US" sz="4400" dirty="0"/>
          </a:p>
          <a:p>
            <a:endParaRPr lang="en-US" sz="2400" dirty="0"/>
          </a:p>
          <a:p>
            <a:endParaRPr lang="en-US" sz="1400" dirty="0"/>
          </a:p>
          <a:p>
            <a:endParaRPr lang="en-US" dirty="0" smtClean="0"/>
          </a:p>
          <a:p>
            <a:endParaRPr lang="en-US" sz="2400" dirty="0"/>
          </a:p>
          <a:p>
            <a:endParaRPr lang="en-US" sz="2400" dirty="0"/>
          </a:p>
          <a:p>
            <a:pPr algn="r"/>
            <a:endParaRPr lang="en-US" sz="2800" dirty="0"/>
          </a:p>
        </p:txBody>
      </p:sp>
      <p:sp>
        <p:nvSpPr>
          <p:cNvPr id="7" name="Rectangle 6" title="Worksheet"/>
          <p:cNvSpPr/>
          <p:nvPr/>
        </p:nvSpPr>
        <p:spPr>
          <a:xfrm>
            <a:off x="0" y="1219200"/>
            <a:ext cx="9105900" cy="5608320"/>
          </a:xfrm>
          <a:prstGeom prst="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Worksheet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4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title="Schreenshot Diag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7" r="1617"/>
          <a:stretch/>
        </p:blipFill>
        <p:spPr bwMode="auto">
          <a:xfrm>
            <a:off x="123013" y="176784"/>
            <a:ext cx="8771283" cy="454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07496" y="4724400"/>
            <a:ext cx="86868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dirty="0" smtClean="0"/>
              <a:t>The name bar tells you the column and row of the cell that is selected.</a:t>
            </a:r>
          </a:p>
        </p:txBody>
      </p: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Columns</a:t>
            </a:r>
            <a:r>
              <a:rPr lang="en-US" baseline="0" dirty="0" smtClean="0"/>
              <a:t> and 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2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Screenshot of File Ta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4795897"/>
            <a:ext cx="9156492" cy="20621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3"/>
            <a:r>
              <a:rPr lang="en-US" sz="3600" dirty="0" smtClean="0"/>
              <a:t>The File Tab menu contains the commands most commonly associated with the file.</a:t>
            </a:r>
          </a:p>
          <a:p>
            <a:pPr marL="0" lvl="3"/>
            <a:endParaRPr lang="en-US" sz="2400" dirty="0" smtClean="0"/>
          </a:p>
          <a:p>
            <a:pPr algn="r"/>
            <a:endParaRPr lang="en-US" sz="2800" dirty="0" smtClean="0"/>
          </a:p>
        </p:txBody>
      </p: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File Tab 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" y="1524000"/>
            <a:ext cx="8763000" cy="46474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3600" b="1" dirty="0" smtClean="0"/>
              <a:t>Home Tab </a:t>
            </a:r>
            <a:r>
              <a:rPr lang="en-US" sz="2800" dirty="0" smtClean="0"/>
              <a:t>Groups contain the commands most commonly associated with the formatting and editing of cells and their contents.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3600" dirty="0" smtClean="0"/>
          </a:p>
          <a:p>
            <a:endParaRPr lang="en-US" sz="2400" dirty="0"/>
          </a:p>
          <a:p>
            <a:pPr algn="r"/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98928" y="3505200"/>
            <a:ext cx="1938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Clipboard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4038600" y="3524117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Font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589751" y="3505200"/>
            <a:ext cx="2007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Alignment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91804" y="4673025"/>
            <a:ext cx="1641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Number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2895600" y="4673025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Styles</a:t>
            </a:r>
            <a:endParaRPr lang="en-US" sz="3200" dirty="0"/>
          </a:p>
        </p:txBody>
      </p:sp>
      <p:sp>
        <p:nvSpPr>
          <p:cNvPr id="14" name="Rectangle 13" title="Clipboard Tab"/>
          <p:cNvSpPr/>
          <p:nvPr/>
        </p:nvSpPr>
        <p:spPr>
          <a:xfrm>
            <a:off x="-36286" y="457200"/>
            <a:ext cx="798286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 title="Font Tab"/>
          <p:cNvSpPr/>
          <p:nvPr/>
        </p:nvSpPr>
        <p:spPr>
          <a:xfrm>
            <a:off x="762000" y="464457"/>
            <a:ext cx="1864740" cy="8309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 title="Alignment Tab"/>
          <p:cNvSpPr/>
          <p:nvPr/>
        </p:nvSpPr>
        <p:spPr>
          <a:xfrm>
            <a:off x="2590800" y="457200"/>
            <a:ext cx="14478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 title="Number Tab"/>
          <p:cNvSpPr/>
          <p:nvPr/>
        </p:nvSpPr>
        <p:spPr>
          <a:xfrm>
            <a:off x="4038600" y="464457"/>
            <a:ext cx="13716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 title="Styles Tab"/>
          <p:cNvSpPr/>
          <p:nvPr/>
        </p:nvSpPr>
        <p:spPr>
          <a:xfrm>
            <a:off x="5410200" y="464457"/>
            <a:ext cx="15240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 title="Cells Tab"/>
          <p:cNvSpPr/>
          <p:nvPr/>
        </p:nvSpPr>
        <p:spPr>
          <a:xfrm>
            <a:off x="6934200" y="464457"/>
            <a:ext cx="7620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 title="Editing Tab"/>
          <p:cNvSpPr/>
          <p:nvPr/>
        </p:nvSpPr>
        <p:spPr>
          <a:xfrm>
            <a:off x="7696200" y="457200"/>
            <a:ext cx="10668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022641" y="4673025"/>
            <a:ext cx="1096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Cells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7172386" y="4673025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Editing</a:t>
            </a:r>
            <a:endParaRPr lang="en-US" sz="3200" dirty="0"/>
          </a:p>
        </p:txBody>
      </p:sp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Home Tab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6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14" grpId="0" animBg="1"/>
      <p:bldP spid="14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52400" y="1752600"/>
            <a:ext cx="8839200" cy="4708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smtClean="0"/>
              <a:t>The </a:t>
            </a:r>
            <a:r>
              <a:rPr lang="en-US" sz="3600" b="1" dirty="0"/>
              <a:t>Insert</a:t>
            </a:r>
            <a:r>
              <a:rPr lang="en-US" sz="3600" dirty="0" smtClean="0"/>
              <a:t> </a:t>
            </a:r>
            <a:r>
              <a:rPr lang="en-US" sz="3600" b="1" dirty="0"/>
              <a:t>Tab</a:t>
            </a:r>
            <a:r>
              <a:rPr lang="en-US" sz="3600" dirty="0" smtClean="0"/>
              <a:t> </a:t>
            </a:r>
            <a:r>
              <a:rPr lang="en-US" sz="3200" dirty="0" smtClean="0"/>
              <a:t>Groups contain the commands most commonly associated with adding something to the document.</a:t>
            </a:r>
          </a:p>
          <a:p>
            <a:endParaRPr lang="en-US" sz="32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98928" y="3587308"/>
            <a:ext cx="13687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Tables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00" y="3606225"/>
            <a:ext cx="2257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Illustrations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837872" y="3581400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Charts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4648200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Sparklines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4010228" y="4572000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Filter</a:t>
            </a:r>
            <a:endParaRPr lang="en-US" sz="3200" dirty="0"/>
          </a:p>
        </p:txBody>
      </p:sp>
      <p:sp>
        <p:nvSpPr>
          <p:cNvPr id="14" name="Rectangle 13" title="Tables Tab"/>
          <p:cNvSpPr/>
          <p:nvPr/>
        </p:nvSpPr>
        <p:spPr>
          <a:xfrm>
            <a:off x="-36286" y="464457"/>
            <a:ext cx="1026886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 title="Illustrations Tab"/>
          <p:cNvSpPr/>
          <p:nvPr/>
        </p:nvSpPr>
        <p:spPr>
          <a:xfrm>
            <a:off x="973366" y="457200"/>
            <a:ext cx="1660026" cy="8309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 title="Charts Tab"/>
          <p:cNvSpPr/>
          <p:nvPr/>
        </p:nvSpPr>
        <p:spPr>
          <a:xfrm>
            <a:off x="2613660" y="457200"/>
            <a:ext cx="19050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 title="Sparklines Tab"/>
          <p:cNvSpPr/>
          <p:nvPr/>
        </p:nvSpPr>
        <p:spPr>
          <a:xfrm>
            <a:off x="4518660" y="464457"/>
            <a:ext cx="7239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087941" y="4648200"/>
            <a:ext cx="1141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Links</a:t>
            </a:r>
            <a:endParaRPr lang="en-US" sz="3200" dirty="0"/>
          </a:p>
        </p:txBody>
      </p:sp>
      <p:sp>
        <p:nvSpPr>
          <p:cNvPr id="27" name="Rectangle 26" title="Filter Tab"/>
          <p:cNvSpPr/>
          <p:nvPr/>
        </p:nvSpPr>
        <p:spPr>
          <a:xfrm>
            <a:off x="5222828" y="464457"/>
            <a:ext cx="415972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590800" y="5587425"/>
            <a:ext cx="935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Text</a:t>
            </a:r>
            <a:endParaRPr lang="en-US" sz="3200" dirty="0"/>
          </a:p>
        </p:txBody>
      </p:sp>
      <p:sp>
        <p:nvSpPr>
          <p:cNvPr id="29" name="Rectangle 28" title="Links Tab"/>
          <p:cNvSpPr/>
          <p:nvPr/>
        </p:nvSpPr>
        <p:spPr>
          <a:xfrm>
            <a:off x="5638800" y="464457"/>
            <a:ext cx="657983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 title="Text Tab"/>
          <p:cNvSpPr/>
          <p:nvPr/>
        </p:nvSpPr>
        <p:spPr>
          <a:xfrm>
            <a:off x="6296783" y="464457"/>
            <a:ext cx="1856617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329388" y="5587425"/>
            <a:ext cx="1757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Symbols</a:t>
            </a:r>
            <a:endParaRPr lang="en-US" sz="3200" dirty="0"/>
          </a:p>
        </p:txBody>
      </p:sp>
      <p:sp>
        <p:nvSpPr>
          <p:cNvPr id="32" name="Rectangle 31" title="Symbols Tab"/>
          <p:cNvSpPr/>
          <p:nvPr/>
        </p:nvSpPr>
        <p:spPr>
          <a:xfrm>
            <a:off x="8153400" y="457200"/>
            <a:ext cx="8382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Insert Tab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10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14" grpId="0" animBg="1"/>
      <p:bldP spid="14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 animBg="1"/>
      <p:bldP spid="30" grpId="1" animBg="1"/>
      <p:bldP spid="31" grpId="0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52400" y="1539419"/>
            <a:ext cx="8915400" cy="47089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smtClean="0"/>
              <a:t>The </a:t>
            </a:r>
            <a:r>
              <a:rPr lang="en-US" sz="3600" b="1" dirty="0" smtClean="0"/>
              <a:t>Page Layout </a:t>
            </a:r>
            <a:r>
              <a:rPr lang="en-US" sz="3200" dirty="0" smtClean="0"/>
              <a:t>Groups contain the commands most commonly associated with settings that would affect the entire page or worksheet.</a:t>
            </a:r>
            <a:endParaRPr lang="en-US" sz="32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algn="r"/>
            <a:endParaRPr lang="en-US" sz="2400" dirty="0" smtClean="0"/>
          </a:p>
          <a:p>
            <a:pPr algn="r"/>
            <a:endParaRPr lang="en-US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98928" y="3968308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Themes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926128" y="3987225"/>
            <a:ext cx="12554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Page</a:t>
            </a:r>
          </a:p>
          <a:p>
            <a:r>
              <a:rPr lang="en-US" sz="3200" dirty="0" smtClean="0"/>
              <a:t>Setup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400800" y="3962400"/>
            <a:ext cx="23711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Page</a:t>
            </a:r>
          </a:p>
          <a:p>
            <a:pPr algn="ctr"/>
            <a:r>
              <a:rPr lang="en-US" sz="3200" dirty="0" smtClean="0"/>
              <a:t>Background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1981200" y="5486400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Paragraph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5214863" y="5486400"/>
            <a:ext cx="1641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Arrange</a:t>
            </a:r>
            <a:endParaRPr lang="en-US" sz="3200" dirty="0"/>
          </a:p>
        </p:txBody>
      </p:sp>
      <p:sp>
        <p:nvSpPr>
          <p:cNvPr id="14" name="Rectangle 13" title="THemes Tab"/>
          <p:cNvSpPr/>
          <p:nvPr/>
        </p:nvSpPr>
        <p:spPr>
          <a:xfrm>
            <a:off x="0" y="449943"/>
            <a:ext cx="1077946" cy="8309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 title="Page Setup Tab"/>
          <p:cNvSpPr/>
          <p:nvPr/>
        </p:nvSpPr>
        <p:spPr>
          <a:xfrm>
            <a:off x="1077946" y="449943"/>
            <a:ext cx="3113053" cy="8309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 title="Scale to Fit Tab"/>
          <p:cNvSpPr/>
          <p:nvPr/>
        </p:nvSpPr>
        <p:spPr>
          <a:xfrm>
            <a:off x="4191000" y="449943"/>
            <a:ext cx="1315364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 title="Sheet Order Tab"/>
          <p:cNvSpPr/>
          <p:nvPr/>
        </p:nvSpPr>
        <p:spPr>
          <a:xfrm>
            <a:off x="5486400" y="457200"/>
            <a:ext cx="12192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 title="Arrange Tab"/>
          <p:cNvSpPr/>
          <p:nvPr/>
        </p:nvSpPr>
        <p:spPr>
          <a:xfrm>
            <a:off x="6705600" y="457200"/>
            <a:ext cx="16764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Page Layout Tab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11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14" grpId="0" animBg="1"/>
      <p:bldP spid="14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52400" y="1524000"/>
            <a:ext cx="8839200" cy="50167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smtClean="0"/>
              <a:t>The </a:t>
            </a:r>
            <a:r>
              <a:rPr lang="en-US" sz="3600" b="1" dirty="0" smtClean="0"/>
              <a:t>Formulas </a:t>
            </a:r>
            <a:r>
              <a:rPr lang="en-US" sz="3200" dirty="0" smtClean="0"/>
              <a:t>Groups contain the commands most commonly associated with Excel’s formulas and functions.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2400" dirty="0"/>
          </a:p>
          <a:p>
            <a:endParaRPr lang="en-US" sz="32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pPr algn="r"/>
            <a:endParaRPr lang="en-US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911391" y="4180582"/>
            <a:ext cx="17556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Function</a:t>
            </a:r>
          </a:p>
          <a:p>
            <a:pPr algn="ctr"/>
            <a:r>
              <a:rPr lang="en-US" sz="3200" dirty="0" smtClean="0"/>
              <a:t>Library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737088" y="3834825"/>
            <a:ext cx="15969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Defined</a:t>
            </a:r>
          </a:p>
          <a:p>
            <a:r>
              <a:rPr lang="en-US" sz="3200" dirty="0" smtClean="0"/>
              <a:t>Names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629400" y="4104382"/>
            <a:ext cx="16866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Formula</a:t>
            </a:r>
          </a:p>
          <a:p>
            <a:pPr algn="ctr"/>
            <a:r>
              <a:rPr lang="en-US" sz="3200" dirty="0" smtClean="0"/>
              <a:t>Auditing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3429000" y="5323582"/>
            <a:ext cx="22124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Calculation</a:t>
            </a:r>
            <a:endParaRPr lang="en-US" sz="3200" dirty="0"/>
          </a:p>
        </p:txBody>
      </p:sp>
      <p:sp>
        <p:nvSpPr>
          <p:cNvPr id="14" name="Rectangle 13" title="Function Library Tab"/>
          <p:cNvSpPr/>
          <p:nvPr/>
        </p:nvSpPr>
        <p:spPr>
          <a:xfrm>
            <a:off x="-19706" y="424904"/>
            <a:ext cx="3601106" cy="892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 title="Defined Names Tab"/>
          <p:cNvSpPr/>
          <p:nvPr/>
        </p:nvSpPr>
        <p:spPr>
          <a:xfrm>
            <a:off x="3581400" y="424904"/>
            <a:ext cx="1752600" cy="8675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 title="Formula Auditing Tab"/>
          <p:cNvSpPr/>
          <p:nvPr/>
        </p:nvSpPr>
        <p:spPr>
          <a:xfrm>
            <a:off x="5334000" y="424904"/>
            <a:ext cx="2667000" cy="8675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 title="Calculation"/>
          <p:cNvSpPr/>
          <p:nvPr/>
        </p:nvSpPr>
        <p:spPr>
          <a:xfrm>
            <a:off x="8001000" y="424904"/>
            <a:ext cx="870372" cy="8675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Formulas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5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14" grpId="0" animBg="1"/>
      <p:bldP spid="14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52400" y="1524000"/>
            <a:ext cx="8839200" cy="46474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smtClean="0"/>
              <a:t>The </a:t>
            </a:r>
            <a:r>
              <a:rPr lang="en-US" sz="3600" b="1" dirty="0" smtClean="0"/>
              <a:t>Data Tab</a:t>
            </a:r>
            <a:r>
              <a:rPr lang="en-US" sz="3200" dirty="0"/>
              <a:t> groups </a:t>
            </a:r>
            <a:r>
              <a:rPr lang="en-US" sz="3200" dirty="0" smtClean="0"/>
              <a:t>contain the commands most commonly associated with data from external sources, and evaluating or arranging data.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pPr algn="r"/>
            <a:endParaRPr lang="en-US" sz="2400" dirty="0"/>
          </a:p>
          <a:p>
            <a:pPr algn="r"/>
            <a:endParaRPr lang="en-US" sz="2400" dirty="0" smtClean="0"/>
          </a:p>
          <a:p>
            <a:pPr algn="r"/>
            <a:endParaRPr lang="en-US" sz="2400" dirty="0" smtClean="0"/>
          </a:p>
          <a:p>
            <a:pPr algn="r"/>
            <a:endParaRPr lang="en-US" sz="2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85420" y="3875782"/>
            <a:ext cx="24625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Get External</a:t>
            </a:r>
          </a:p>
          <a:p>
            <a:pPr algn="ctr"/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074566" y="3865364"/>
            <a:ext cx="2462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Connections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446491" y="3875782"/>
            <a:ext cx="2348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Sort &amp; Filter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1905000" y="5206425"/>
            <a:ext cx="2113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Data Tools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5562600" y="5222557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Outline</a:t>
            </a:r>
            <a:endParaRPr lang="en-US" sz="3200" dirty="0"/>
          </a:p>
        </p:txBody>
      </p:sp>
      <p:sp>
        <p:nvSpPr>
          <p:cNvPr id="14" name="Rectangle 13" title="Get External Data Tab"/>
          <p:cNvSpPr/>
          <p:nvPr/>
        </p:nvSpPr>
        <p:spPr>
          <a:xfrm>
            <a:off x="-19706" y="478971"/>
            <a:ext cx="2153305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 title="Connections Tab"/>
          <p:cNvSpPr/>
          <p:nvPr/>
        </p:nvSpPr>
        <p:spPr>
          <a:xfrm>
            <a:off x="2133600" y="478971"/>
            <a:ext cx="1292250" cy="8309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 title="Sort &amp; Filter Tab"/>
          <p:cNvSpPr/>
          <p:nvPr/>
        </p:nvSpPr>
        <p:spPr>
          <a:xfrm>
            <a:off x="3429000" y="471714"/>
            <a:ext cx="176784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 title="Data Tools Tab"/>
          <p:cNvSpPr/>
          <p:nvPr/>
        </p:nvSpPr>
        <p:spPr>
          <a:xfrm>
            <a:off x="5181600" y="457200"/>
            <a:ext cx="2086482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 title="Outline Tab"/>
          <p:cNvSpPr/>
          <p:nvPr/>
        </p:nvSpPr>
        <p:spPr>
          <a:xfrm>
            <a:off x="7268082" y="455748"/>
            <a:ext cx="1682906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Data Tab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51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14" grpId="0" animBg="1"/>
      <p:bldP spid="14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8229600" cy="3429000"/>
          </a:xfrm>
        </p:spPr>
        <p:txBody>
          <a:bodyPr/>
          <a:lstStyle/>
          <a:p>
            <a:pPr marL="571500" lvl="0" indent="-571500" algn="l">
              <a:buFont typeface="Arial" pitchFamily="34" charset="0"/>
              <a:buChar char="•"/>
            </a:pPr>
            <a:r>
              <a:rPr lang="en-US" sz="3600" dirty="0"/>
              <a:t>Identify the main parts of the Excel window.</a:t>
            </a:r>
          </a:p>
          <a:p>
            <a:pPr marL="571500" lvl="0" indent="-571500" algn="l">
              <a:buFont typeface="Arial" pitchFamily="34" charset="0"/>
              <a:buChar char="•"/>
            </a:pPr>
            <a:r>
              <a:rPr lang="en-US" sz="3600" dirty="0"/>
              <a:t>Identify the purpose of the commands on the menu bar</a:t>
            </a:r>
            <a:r>
              <a:rPr lang="en-US" sz="3600" dirty="0" smtClean="0"/>
              <a:t>.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3600" dirty="0"/>
              <a:t>Work with the buttons on the toolbar.</a:t>
            </a:r>
          </a:p>
          <a:p>
            <a:pPr lvl="0" algn="l"/>
            <a:endParaRPr lang="en-US" sz="3600" dirty="0"/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696200" cy="1295400"/>
          </a:xfrm>
        </p:spPr>
        <p:txBody>
          <a:bodyPr/>
          <a:lstStyle/>
          <a:p>
            <a:r>
              <a:rPr lang="en-US" sz="6600" dirty="0" smtClean="0">
                <a:latin typeface="Arial Rounded MT Bold" pitchFamily="34" charset="0"/>
              </a:rPr>
              <a:t>Objectives</a:t>
            </a:r>
            <a:endParaRPr lang="en-US" sz="6600" dirty="0">
              <a:latin typeface="Arial Rounded MT Bold" pitchFamily="34" charset="0"/>
            </a:endParaRPr>
          </a:p>
        </p:txBody>
      </p:sp>
      <p:pic>
        <p:nvPicPr>
          <p:cNvPr id="6" name="Picture 5" title="Microsoft Excel Ic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962400"/>
            <a:ext cx="13716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4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3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28600" y="1706463"/>
            <a:ext cx="8839200" cy="47705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smtClean="0"/>
              <a:t>The </a:t>
            </a:r>
            <a:r>
              <a:rPr lang="en-US" sz="3600" b="1" dirty="0" smtClean="0"/>
              <a:t>Review Tabs </a:t>
            </a:r>
            <a:r>
              <a:rPr lang="en-US" sz="3200" dirty="0"/>
              <a:t>g</a:t>
            </a:r>
            <a:r>
              <a:rPr lang="en-US" sz="3200" dirty="0" smtClean="0"/>
              <a:t>roups contain the commands most commonly associated with the text portions of a spreadsheet and sharing changes.</a:t>
            </a:r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pPr algn="r"/>
            <a:endParaRPr lang="en-US" sz="2400" dirty="0"/>
          </a:p>
          <a:p>
            <a:pPr algn="r"/>
            <a:endParaRPr lang="en-US" sz="2400" dirty="0" smtClean="0"/>
          </a:p>
          <a:p>
            <a:pPr algn="r"/>
            <a:endParaRPr lang="en-US" sz="2400" dirty="0"/>
          </a:p>
          <a:p>
            <a:pPr algn="r"/>
            <a:endParaRPr lang="en-US" sz="2400" dirty="0" smtClean="0"/>
          </a:p>
          <a:p>
            <a:pPr algn="r"/>
            <a:endParaRPr lang="en-US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4139625"/>
            <a:ext cx="17107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Proofing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5995323" y="4139625"/>
            <a:ext cx="2005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Language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0" y="5117812"/>
            <a:ext cx="2165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Comments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5566862" y="5105400"/>
            <a:ext cx="1824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Changes</a:t>
            </a:r>
            <a:endParaRPr lang="en-US" sz="3200" dirty="0"/>
          </a:p>
        </p:txBody>
      </p:sp>
      <p:sp>
        <p:nvSpPr>
          <p:cNvPr id="14" name="Rectangle 13" title="Proofing Tab"/>
          <p:cNvSpPr/>
          <p:nvPr/>
        </p:nvSpPr>
        <p:spPr>
          <a:xfrm>
            <a:off x="-36286" y="457200"/>
            <a:ext cx="1484086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 title="Language Tab"/>
          <p:cNvSpPr/>
          <p:nvPr/>
        </p:nvSpPr>
        <p:spPr>
          <a:xfrm>
            <a:off x="1447800" y="464457"/>
            <a:ext cx="609600" cy="8309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 title="Comments Tab"/>
          <p:cNvSpPr/>
          <p:nvPr/>
        </p:nvSpPr>
        <p:spPr>
          <a:xfrm>
            <a:off x="1981200" y="457200"/>
            <a:ext cx="29718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 title="Changes Tab"/>
          <p:cNvSpPr/>
          <p:nvPr/>
        </p:nvSpPr>
        <p:spPr>
          <a:xfrm>
            <a:off x="4953000" y="457200"/>
            <a:ext cx="301752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Reviews Tab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1" grpId="0"/>
      <p:bldP spid="14" grpId="0" animBg="1"/>
      <p:bldP spid="14" grpId="1" animBg="1"/>
      <p:bldP spid="22" grpId="0" animBg="1"/>
      <p:bldP spid="22" grpId="1" animBg="1"/>
      <p:bldP spid="23" grpId="0" animBg="1"/>
      <p:bldP spid="23" grpId="1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04800" y="1784152"/>
            <a:ext cx="8610600" cy="46166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smtClean="0"/>
              <a:t>The </a:t>
            </a:r>
            <a:r>
              <a:rPr lang="en-US" sz="3600" b="1" dirty="0" smtClean="0"/>
              <a:t>View Tab </a:t>
            </a:r>
            <a:r>
              <a:rPr lang="en-US" sz="3200" dirty="0" smtClean="0"/>
              <a:t>groups contain the commands most commonly associated with the variety of ways you can “look at” a worksheet or workbook.</a:t>
            </a:r>
          </a:p>
          <a:p>
            <a:endParaRPr lang="en-US" sz="3200" dirty="0"/>
          </a:p>
          <a:p>
            <a:endParaRPr lang="en-US" sz="2400" dirty="0"/>
          </a:p>
          <a:p>
            <a:endParaRPr lang="en-US" sz="3200" dirty="0" smtClean="0"/>
          </a:p>
          <a:p>
            <a:endParaRPr lang="en-US" sz="2400" dirty="0"/>
          </a:p>
          <a:p>
            <a:endParaRPr lang="en-US" sz="1200" dirty="0"/>
          </a:p>
          <a:p>
            <a:endParaRPr lang="en-US" sz="2400" dirty="0" smtClean="0"/>
          </a:p>
          <a:p>
            <a:pPr algn="r"/>
            <a:endParaRPr lang="en-US" sz="1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13869" y="4180582"/>
            <a:ext cx="20222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Workbook</a:t>
            </a:r>
          </a:p>
          <a:p>
            <a:pPr algn="ctr"/>
            <a:r>
              <a:rPr lang="en-US" sz="3200" dirty="0" smtClean="0"/>
              <a:t>Views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3971012" y="3834825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Show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7467600" y="4139625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Zoom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3801" y="5282625"/>
            <a:ext cx="1643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Window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5334000" y="5282625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Macros</a:t>
            </a:r>
            <a:endParaRPr lang="en-US" sz="3200" dirty="0"/>
          </a:p>
        </p:txBody>
      </p:sp>
      <p:sp>
        <p:nvSpPr>
          <p:cNvPr id="14" name="Rectangle 13" title="Workbook Views Tab"/>
          <p:cNvSpPr/>
          <p:nvPr/>
        </p:nvSpPr>
        <p:spPr>
          <a:xfrm>
            <a:off x="-36286" y="457200"/>
            <a:ext cx="1941286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 title="Show Tab"/>
          <p:cNvSpPr/>
          <p:nvPr/>
        </p:nvSpPr>
        <p:spPr>
          <a:xfrm>
            <a:off x="1905000" y="464457"/>
            <a:ext cx="1600200" cy="8309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 title="Zoom Tab"/>
          <p:cNvSpPr/>
          <p:nvPr/>
        </p:nvSpPr>
        <p:spPr>
          <a:xfrm>
            <a:off x="3505200" y="457200"/>
            <a:ext cx="12954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 title="Window Tab"/>
          <p:cNvSpPr/>
          <p:nvPr/>
        </p:nvSpPr>
        <p:spPr>
          <a:xfrm>
            <a:off x="4800600" y="457200"/>
            <a:ext cx="300005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 title="Macros Tab"/>
          <p:cNvSpPr/>
          <p:nvPr/>
        </p:nvSpPr>
        <p:spPr>
          <a:xfrm>
            <a:off x="7800650" y="457200"/>
            <a:ext cx="50515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View Tab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1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14" grpId="0" animBg="1"/>
      <p:bldP spid="14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8229600" cy="3429000"/>
          </a:xfrm>
        </p:spPr>
        <p:txBody>
          <a:bodyPr/>
          <a:lstStyle/>
          <a:p>
            <a:pPr marL="571500" indent="-571500" algn="l">
              <a:buFont typeface="Arial" pitchFamily="34" charset="0"/>
              <a:buChar char="•"/>
            </a:pPr>
            <a:r>
              <a:rPr lang="en-US" sz="3600" dirty="0" smtClean="0"/>
              <a:t>Explain </a:t>
            </a:r>
            <a:r>
              <a:rPr lang="en-US" sz="3600" dirty="0"/>
              <a:t>the purpose of options available for printing a spreadsheet.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US" sz="3600" dirty="0"/>
              <a:t>Enter and format text and numbers into cells</a:t>
            </a:r>
            <a:r>
              <a:rPr lang="en-US" sz="3600"/>
              <a:t>. </a:t>
            </a:r>
            <a:endParaRPr lang="en-US" sz="3600" dirty="0"/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696200" cy="1295400"/>
          </a:xfrm>
        </p:spPr>
        <p:txBody>
          <a:bodyPr/>
          <a:lstStyle/>
          <a:p>
            <a:r>
              <a:rPr lang="en-US" sz="6600" dirty="0" smtClean="0">
                <a:latin typeface="Arial Rounded MT Bold" pitchFamily="34" charset="0"/>
              </a:rPr>
              <a:t>Objectives</a:t>
            </a:r>
            <a:endParaRPr lang="en-US" sz="6600" dirty="0">
              <a:latin typeface="Arial Rounded MT Bold" pitchFamily="34" charset="0"/>
            </a:endParaRPr>
          </a:p>
        </p:txBody>
      </p:sp>
      <p:pic>
        <p:nvPicPr>
          <p:cNvPr id="6" name="Picture 5" title="Microsoft Excel Ic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4102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8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962900" cy="3429000"/>
          </a:xfrm>
        </p:spPr>
        <p:txBody>
          <a:bodyPr/>
          <a:lstStyle/>
          <a:p>
            <a:pPr marL="571500" lvl="0" indent="-571500" algn="l">
              <a:buFont typeface="Arial" pitchFamily="34" charset="0"/>
              <a:buChar char="•"/>
            </a:pPr>
            <a:r>
              <a:rPr lang="en-US" sz="3600" dirty="0" smtClean="0"/>
              <a:t>Successfully move from one cell to another containing formulas and text.</a:t>
            </a:r>
          </a:p>
          <a:p>
            <a:pPr marL="571500" lvl="0" indent="-571500" algn="l">
              <a:buFont typeface="Arial" pitchFamily="34" charset="0"/>
              <a:buChar char="•"/>
            </a:pPr>
            <a:r>
              <a:rPr lang="en-US" sz="3600" dirty="0" smtClean="0"/>
              <a:t>Copy</a:t>
            </a:r>
            <a:r>
              <a:rPr lang="en-US" sz="3600" dirty="0"/>
              <a:t>, Cut and Paste text and formulas.</a:t>
            </a:r>
          </a:p>
          <a:p>
            <a:pPr marL="571500" lvl="0" indent="-571500" algn="l">
              <a:buFont typeface="Arial" pitchFamily="34" charset="0"/>
              <a:buChar char="•"/>
            </a:pPr>
            <a:r>
              <a:rPr lang="en-US" sz="3600" dirty="0"/>
              <a:t>Understand cell references.</a:t>
            </a:r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696200" cy="1295400"/>
          </a:xfrm>
        </p:spPr>
        <p:txBody>
          <a:bodyPr/>
          <a:lstStyle/>
          <a:p>
            <a:r>
              <a:rPr lang="en-US" sz="6600" dirty="0" smtClean="0">
                <a:latin typeface="Arial Rounded MT Bold" pitchFamily="34" charset="0"/>
              </a:rPr>
              <a:t>Objectives</a:t>
            </a:r>
            <a:endParaRPr lang="en-US" sz="6600" dirty="0">
              <a:latin typeface="Arial Rounded MT Bold" pitchFamily="34" charset="0"/>
            </a:endParaRPr>
          </a:p>
        </p:txBody>
      </p:sp>
      <p:pic>
        <p:nvPicPr>
          <p:cNvPr id="6" name="Picture 5" title="Microsoft Excel Ic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4102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3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8229600" cy="3429000"/>
          </a:xfrm>
        </p:spPr>
        <p:txBody>
          <a:bodyPr/>
          <a:lstStyle/>
          <a:p>
            <a:pPr marL="571500" lvl="0" indent="-571500" algn="l">
              <a:buFont typeface="Arial" pitchFamily="34" charset="0"/>
              <a:buChar char="•"/>
            </a:pPr>
            <a:r>
              <a:rPr lang="en-US" sz="3600" dirty="0"/>
              <a:t>Understand cell references.</a:t>
            </a:r>
          </a:p>
          <a:p>
            <a:pPr marL="571500" lvl="0" indent="-571500" algn="l">
              <a:buFont typeface="Arial" pitchFamily="34" charset="0"/>
              <a:buChar char="•"/>
            </a:pPr>
            <a:r>
              <a:rPr lang="en-US" sz="3600" dirty="0"/>
              <a:t>Perform basic mathematical operations in a spreadsheet.</a:t>
            </a:r>
          </a:p>
          <a:p>
            <a:pPr marL="571500" lvl="0" indent="-571500" algn="l">
              <a:buFont typeface="Arial" pitchFamily="34" charset="0"/>
              <a:buChar char="•"/>
            </a:pPr>
            <a:r>
              <a:rPr lang="en-US" sz="3600" dirty="0"/>
              <a:t>Copy, Cut and Paste text and formulas.</a:t>
            </a:r>
          </a:p>
          <a:p>
            <a:pPr marL="457200" lvl="0" indent="-457200" algn="l">
              <a:buFont typeface="Arial" pitchFamily="34" charset="0"/>
              <a:buChar char="•"/>
            </a:pPr>
            <a:endParaRPr lang="en-US" sz="3600" dirty="0"/>
          </a:p>
          <a:p>
            <a:pPr marL="571500" indent="-571500" algn="l">
              <a:buFont typeface="Arial" pitchFamily="34" charset="0"/>
              <a:buChar char="•"/>
            </a:pPr>
            <a:endParaRPr lang="en-US" sz="3600" dirty="0"/>
          </a:p>
        </p:txBody>
      </p:sp>
      <p:sp>
        <p:nvSpPr>
          <p:cNvPr id="5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62000" y="1524000"/>
            <a:ext cx="7696200" cy="1295400"/>
          </a:xfrm>
        </p:spPr>
        <p:txBody>
          <a:bodyPr/>
          <a:lstStyle/>
          <a:p>
            <a:r>
              <a:rPr lang="en-US" sz="6600" dirty="0" smtClean="0">
                <a:latin typeface="Arial Rounded MT Bold" pitchFamily="34" charset="0"/>
              </a:rPr>
              <a:t>Objectives</a:t>
            </a:r>
            <a:endParaRPr lang="en-US" sz="6600" dirty="0">
              <a:latin typeface="Arial Rounded MT Bold" pitchFamily="34" charset="0"/>
            </a:endParaRPr>
          </a:p>
        </p:txBody>
      </p:sp>
      <p:pic>
        <p:nvPicPr>
          <p:cNvPr id="6" name="Picture 5" title="Microsoft Excel Ic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41020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3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8600" y="1524000"/>
            <a:ext cx="8763000" cy="1295400"/>
          </a:xfrm>
        </p:spPr>
        <p:txBody>
          <a:bodyPr/>
          <a:lstStyle/>
          <a:p>
            <a:r>
              <a:rPr lang="en-US" sz="6600" dirty="0" smtClean="0">
                <a:latin typeface="Arial Rounded MT Bold" pitchFamily="34" charset="0"/>
              </a:rPr>
              <a:t>Screen Components</a:t>
            </a:r>
            <a:endParaRPr lang="en-US" sz="6600" dirty="0">
              <a:latin typeface="Arial Rounded MT Bold" pitchFamily="34" charset="0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8229600" cy="3429000"/>
          </a:xfrm>
        </p:spPr>
        <p:txBody>
          <a:bodyPr/>
          <a:lstStyle/>
          <a:p>
            <a:pPr algn="l"/>
            <a:r>
              <a:rPr lang="en-US" sz="3600" dirty="0"/>
              <a:t>The opening screen for</a:t>
            </a:r>
          </a:p>
          <a:p>
            <a:pPr algn="l"/>
            <a:r>
              <a:rPr lang="en-US" sz="3600" dirty="0"/>
              <a:t>Microsoft </a:t>
            </a:r>
            <a:r>
              <a:rPr lang="en-US" sz="3600" dirty="0" smtClean="0"/>
              <a:t>Excel </a:t>
            </a:r>
            <a:r>
              <a:rPr lang="en-US" sz="3600" dirty="0"/>
              <a:t>2010 looks like </a:t>
            </a:r>
            <a:r>
              <a:rPr lang="en-US" sz="3600" dirty="0" smtClean="0"/>
              <a:t>this…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5293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title="Screensho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57200" y="3048000"/>
            <a:ext cx="8229600" cy="29392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smtClean="0"/>
              <a:t>While </a:t>
            </a:r>
            <a:r>
              <a:rPr lang="en-US" sz="3200" dirty="0"/>
              <a:t>different versions have different appearances, they all have most of the same features. If you know what to call it, you should be able to find it in other versions.</a:t>
            </a:r>
          </a:p>
          <a:p>
            <a:endParaRPr lang="en-US" sz="700" dirty="0" smtClean="0"/>
          </a:p>
          <a:p>
            <a:endParaRPr lang="en-US" dirty="0"/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762000" y="1905000"/>
            <a:ext cx="7696200" cy="12954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6600" dirty="0" smtClean="0">
                <a:latin typeface="Arial Rounded MT Bold" pitchFamily="34" charset="0"/>
              </a:rPr>
              <a:t>Terminology</a:t>
            </a:r>
            <a:endParaRPr lang="en-US" sz="6600" dirty="0">
              <a:latin typeface="Arial Rounded MT Bold" pitchFamily="34" charset="0"/>
            </a:endParaRPr>
          </a:p>
        </p:txBody>
      </p:sp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98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title="Screenshot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57200"/>
            <a:ext cx="8915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3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863</Words>
  <Application>Microsoft Office PowerPoint</Application>
  <PresentationFormat>On-screen Show (4:3)</PresentationFormat>
  <Paragraphs>210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Arial Rounded MT Bold</vt:lpstr>
      <vt:lpstr>Calibri</vt:lpstr>
      <vt:lpstr>Default Design</vt:lpstr>
      <vt:lpstr>5.2 Microsoft Excel</vt:lpstr>
      <vt:lpstr>Microsoft Excel…</vt:lpstr>
      <vt:lpstr>Objectives</vt:lpstr>
      <vt:lpstr>Objectives</vt:lpstr>
      <vt:lpstr>Objectives</vt:lpstr>
      <vt:lpstr>Objectives</vt:lpstr>
      <vt:lpstr>Screen Components</vt:lpstr>
      <vt:lpstr>Terminology</vt:lpstr>
      <vt:lpstr>Diagram</vt:lpstr>
      <vt:lpstr>Title Bar</vt:lpstr>
      <vt:lpstr>Window Control</vt:lpstr>
      <vt:lpstr>Window Control Buttons</vt:lpstr>
      <vt:lpstr>Minimize</vt:lpstr>
      <vt:lpstr>Task Bar</vt:lpstr>
      <vt:lpstr>Multiple Files</vt:lpstr>
      <vt:lpstr>Restore</vt:lpstr>
      <vt:lpstr>Close</vt:lpstr>
      <vt:lpstr>Quick Access Toolbar</vt:lpstr>
      <vt:lpstr>Ribbon Interface</vt:lpstr>
      <vt:lpstr>Ribbon Groups</vt:lpstr>
      <vt:lpstr>Tab Menu</vt:lpstr>
      <vt:lpstr>Worksheet</vt:lpstr>
      <vt:lpstr>Columns and Rows</vt:lpstr>
      <vt:lpstr>File Tab Menu</vt:lpstr>
      <vt:lpstr>Home Tab</vt:lpstr>
      <vt:lpstr>Insert Tab</vt:lpstr>
      <vt:lpstr>Page Layout Tab</vt:lpstr>
      <vt:lpstr>Formulas Group</vt:lpstr>
      <vt:lpstr>Data Tab</vt:lpstr>
      <vt:lpstr>Reviews Tab</vt:lpstr>
      <vt:lpstr>View Tab</vt:lpstr>
    </vt:vector>
  </TitlesOfParts>
  <Company>Home Base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Customer</dc:creator>
  <cp:lastModifiedBy>Goyco, Jorge A</cp:lastModifiedBy>
  <cp:revision>138</cp:revision>
  <dcterms:created xsi:type="dcterms:W3CDTF">2006-08-02T18:25:36Z</dcterms:created>
  <dcterms:modified xsi:type="dcterms:W3CDTF">2018-04-05T17:51:15Z</dcterms:modified>
</cp:coreProperties>
</file>